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Economica"/>
      <p:regular r:id="rId20"/>
      <p:bold r:id="rId21"/>
      <p:italic r:id="rId22"/>
      <p:boldItalic r:id="rId23"/>
    </p:embeddedFont>
    <p:embeddedFont>
      <p:font typeface="Open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conomica-regular.fntdata"/><Relationship Id="rId22" Type="http://schemas.openxmlformats.org/officeDocument/2006/relationships/font" Target="fonts/Economica-italic.fntdata"/><Relationship Id="rId21" Type="http://schemas.openxmlformats.org/officeDocument/2006/relationships/font" Target="fonts/Economica-bold.fntdata"/><Relationship Id="rId24" Type="http://schemas.openxmlformats.org/officeDocument/2006/relationships/font" Target="fonts/OpenSans-regular.fntdata"/><Relationship Id="rId23" Type="http://schemas.openxmlformats.org/officeDocument/2006/relationships/font" Target="fonts/Economica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italic.fntdata"/><Relationship Id="rId25" Type="http://schemas.openxmlformats.org/officeDocument/2006/relationships/font" Target="fonts/OpenSans-bold.fntdata"/><Relationship Id="rId27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e36eb6f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e36eb6f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de36eb6f8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de36eb6f8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e36eb6f8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de36eb6f8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de36eb6f8c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de36eb6f8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e36eb6f8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e36eb6f8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b98d267f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b98d267f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db98d267f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db98d267f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b98d267f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db98d267f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db98d267f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db98d267f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db98d267f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db98d267f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e715e106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de715e106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de715e1065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de715e1065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de715e1065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de715e1065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8437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sz="5000"/>
              <a:t>La nascita del Regno d’Italia</a:t>
            </a:r>
            <a:endParaRPr b="1" i="1" sz="5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/>
              <a:t>Spedizione dei mille - organizzazione</a:t>
            </a:r>
            <a:endParaRPr b="1" sz="3000"/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311700" y="1587775"/>
            <a:ext cx="3903300" cy="27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Durante i primi mesi del 1860 Garibaldi riuscì a riunire 1100 volontari con lo scopo di far scoppiare la rivoluzione anche nel Regno delle Due Sicilie.</a:t>
            </a:r>
            <a:endParaRPr sz="11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100"/>
              <a:t>I mille approdarono in Sicilia l’11 maggio 1860, ma ci riuscirono soltanto grazie a:</a:t>
            </a:r>
            <a:endParaRPr sz="1100"/>
          </a:p>
          <a:p>
            <a:pPr indent="-2984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it" sz="1100"/>
              <a:t>Cavour e il governo piemontese che non fecero nessuna opposizione durante l’organizzazione della spedizione;</a:t>
            </a:r>
            <a:br>
              <a:rPr lang="it" sz="1100"/>
            </a:br>
            <a:endParaRPr sz="1100"/>
          </a:p>
          <a:p>
            <a:pPr indent="-2984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it" sz="1100"/>
              <a:t>la Gran Bretagna che per questioni politiche faceva pressioni nel Mediterraneo meridionale a discapito dei Borboni, famiglia regnante di Napoli che in quel momento era governata da Francesco II.</a:t>
            </a:r>
            <a:endParaRPr sz="1100"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5075" y="1501475"/>
            <a:ext cx="4617225" cy="2905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3100"/>
              <a:t>Spedizione dei mille - conquista della Sicilia</a:t>
            </a:r>
            <a:endParaRPr/>
          </a:p>
        </p:txBody>
      </p:sp>
      <p:sp>
        <p:nvSpPr>
          <p:cNvPr id="133" name="Google Shape;133;p23"/>
          <p:cNvSpPr txBox="1"/>
          <p:nvPr>
            <p:ph idx="2" type="body"/>
          </p:nvPr>
        </p:nvSpPr>
        <p:spPr>
          <a:xfrm>
            <a:off x="4931875" y="120102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La prima importante battaglia si tenne a Calatafimi il 15 maggio 1860 che terminò con la vittoria delle camicie rosse nonostante la disparità numerica dei due eserciti (2200 soldati napoletani contro i 1300 garibaldini).</a:t>
            </a:r>
            <a:br>
              <a:rPr lang="it" sz="1100"/>
            </a:br>
            <a:r>
              <a:rPr lang="it" sz="1100"/>
              <a:t>Le truppe Borboniche sono costrette a ritirarsi a Palermo.</a:t>
            </a:r>
            <a:endParaRPr sz="11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100"/>
              <a:t>Lo scarso sentimento di appartenenza dei Siciliani al regno delle Due Sicilie portò alla resa prima di Palermo (6 giugno) e poi di Milazzo (28 luglio). Garibaldi fece anche un solenne appello ai Siciliani chiedendo loro di unirsi alla spedizione ma con scarsi risultati.</a:t>
            </a:r>
            <a:endParaRPr sz="11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100"/>
              <a:t>A questo punto Francesco II era ormai consapevole di aver perso la Sicilia.</a:t>
            </a:r>
            <a:endParaRPr sz="1100"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38" y="1432450"/>
            <a:ext cx="4309675" cy="32322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5" name="Google Shape;135;p23"/>
          <p:cNvSpPr txBox="1"/>
          <p:nvPr/>
        </p:nvSpPr>
        <p:spPr>
          <a:xfrm>
            <a:off x="133275" y="200375"/>
            <a:ext cx="43098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31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Spedizione dei mille - conquista della Sicilia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idx="2" type="body"/>
          </p:nvPr>
        </p:nvSpPr>
        <p:spPr>
          <a:xfrm>
            <a:off x="4931875" y="8284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Il 18 agosto le truppe garibaldine oltrepassarono lo stretto di Messina con l’aiuto degli inglesi.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100"/>
              <a:t>In Calabria le camicie rosse vennero accolte calorosamente dalla popolazione e trovarono gli ufficiali borbonici piuttosto incompetenti: un gran numero di comandanti presentava la propria resa, spesso anche contro la volontà dei loro stessi soldati. Ne è un esempio il generale fileno Briganti che venne fucilato dai suoi stessi uomini perché additato come traditore.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100"/>
              <a:t>Garibaldi tenta di convincere i soldati che si sentivano traditi dai loro superiori di unirsi alle camicie rosse, ma anche sta volta non ebbe riscontri positivi.</a:t>
            </a:r>
            <a:endParaRPr sz="1100"/>
          </a:p>
        </p:txBody>
      </p:sp>
      <p:sp>
        <p:nvSpPr>
          <p:cNvPr id="141" name="Google Shape;141;p24"/>
          <p:cNvSpPr txBox="1"/>
          <p:nvPr/>
        </p:nvSpPr>
        <p:spPr>
          <a:xfrm>
            <a:off x="111600" y="248725"/>
            <a:ext cx="4353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Spedizione dei mille - conquista di Napoli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00" y="1587700"/>
            <a:ext cx="4353000" cy="217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836100" y="48200"/>
            <a:ext cx="7471800" cy="78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3000"/>
              <a:t>Spedizione dei mille - conquista di Napoli</a:t>
            </a:r>
            <a:endParaRPr sz="3000"/>
          </a:p>
        </p:txBody>
      </p:sp>
      <p:sp>
        <p:nvSpPr>
          <p:cNvPr id="148" name="Google Shape;148;p25"/>
          <p:cNvSpPr txBox="1"/>
          <p:nvPr>
            <p:ph idx="1" type="body"/>
          </p:nvPr>
        </p:nvSpPr>
        <p:spPr>
          <a:xfrm>
            <a:off x="167150" y="1409575"/>
            <a:ext cx="4260300" cy="29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Da ora Garibaldi poté avanzare senza esitazioni verso Napoli data la disorganizzazione dei Borboni.</a:t>
            </a:r>
            <a:endParaRPr sz="11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100"/>
              <a:t>Il 6 settembre Francesco II, dopo essere stato abbandonato dalla sua flotta, scappò a Gaeta e preparò una controffensiva ai pressi del fiume Volturno, ma ancora una volta non riescì a fermare i Mille.</a:t>
            </a:r>
            <a:endParaRPr sz="11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100"/>
              <a:t>Nel frattempo anche le truppe del Regno di Sardegna, partendo dal Piemonte, iniziarono l’avanzata verso Napoli: l’11 settembre l’esercito dei Savoia entrò nello Stato Pontificio e il 18 dello stesso mese mise piede nel Regno delle Due Sicilie.</a:t>
            </a:r>
            <a:endParaRPr sz="11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100"/>
              <a:t>Francesco II era ormai alle strette: da Sud arrivavano i Mille e da Nord l’intero esercito piemontese costituito da 38000 soldati.</a:t>
            </a:r>
            <a:endParaRPr sz="1100"/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75488"/>
            <a:ext cx="4531201" cy="4018367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/>
              <a:t>Nascita del Regno d’Italia</a:t>
            </a:r>
            <a:endParaRPr b="1" sz="3000"/>
          </a:p>
        </p:txBody>
      </p:sp>
      <p:sp>
        <p:nvSpPr>
          <p:cNvPr id="155" name="Google Shape;155;p26"/>
          <p:cNvSpPr txBox="1"/>
          <p:nvPr>
            <p:ph idx="1" type="body"/>
          </p:nvPr>
        </p:nvSpPr>
        <p:spPr>
          <a:xfrm>
            <a:off x="4572000" y="1148700"/>
            <a:ext cx="4331400" cy="3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A Napoli Garibaldi cedette il suo esercito al generale piemontese e dopo aver incontrato re Vittorio Emanuele II a Teano si ritirò nell’isola di Caprera.</a:t>
            </a:r>
            <a:endParaRPr sz="11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100"/>
              <a:t>Il 21 ottobre 1860, dopo vari plebisciti avvenne ufficialmente l’annessione della Sicilia e dell’Italia meridionale al Regno di Sardegna dando la luce ad un ‘primitivo’ Regno d’Italia. </a:t>
            </a:r>
            <a:endParaRPr sz="11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100"/>
              <a:t>Il progetto di Mazzini, però, non era ancora stato portato a termine poiché:</a:t>
            </a:r>
            <a:endParaRPr sz="1100"/>
          </a:p>
          <a:p>
            <a:pPr indent="-2984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it" sz="1100"/>
              <a:t>l’Italia era una monarchia e non una repubblica, e oltretutto con suffragio censitario per l’elezione della Camera;</a:t>
            </a:r>
            <a:endParaRPr sz="1100"/>
          </a:p>
          <a:p>
            <a:pPr indent="-2984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it" sz="1100"/>
              <a:t>non tutta la penisola era stata unificata, all’appello mancavano ancora il Lazio, il Veneto, Trento e Trieste.</a:t>
            </a:r>
            <a:endParaRPr sz="11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100"/>
              <a:t>Tutti questi vuoti purtroppo verranno colmati in parte nel 1861, ma anche nel dopoguerra del Secondo Conflitto Mondiale.</a:t>
            </a:r>
            <a:endParaRPr sz="1100"/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75" y="1205225"/>
            <a:ext cx="4352849" cy="31794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197825"/>
            <a:ext cx="8520600" cy="62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/>
              <a:t>Il Regno delle Due Sicilie - Le città, le strade, la cultura</a:t>
            </a:r>
            <a:endParaRPr b="1" sz="3000"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894750"/>
            <a:ext cx="4260300" cy="40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521"/>
              <a:t>All’inizio del 1800 il Regno delle due Sicilie era molto arretrato rispetto al resto della penisola e del Nord Europa:</a:t>
            </a:r>
            <a:endParaRPr sz="4521"/>
          </a:p>
          <a:p>
            <a:pPr indent="-30037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it" sz="4521"/>
              <a:t>Poche vie praticabili e scadenti;</a:t>
            </a:r>
            <a:endParaRPr sz="4521"/>
          </a:p>
          <a:p>
            <a:pPr indent="-30037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t" sz="4521"/>
              <a:t>Diffusa e spietata presenza del banditismo;</a:t>
            </a:r>
            <a:endParaRPr sz="452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4521"/>
              <a:t>Dopo il 1830 la situazione già diversa:</a:t>
            </a:r>
            <a:endParaRPr sz="4521"/>
          </a:p>
          <a:p>
            <a:pPr indent="-30037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it" sz="4521"/>
              <a:t>Leggi ed esercito più efficaci;</a:t>
            </a:r>
            <a:endParaRPr sz="4521"/>
          </a:p>
          <a:p>
            <a:pPr indent="-30037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t" sz="4521"/>
              <a:t>Altri interessi oltre alla terra;</a:t>
            </a:r>
            <a:endParaRPr sz="4521"/>
          </a:p>
          <a:p>
            <a:pPr indent="-30037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t" sz="4521"/>
              <a:t>Napoli corte più bella d’Italia</a:t>
            </a:r>
            <a:endParaRPr sz="452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4521"/>
              <a:t>Tuttavia:</a:t>
            </a:r>
            <a:endParaRPr sz="4521"/>
          </a:p>
          <a:p>
            <a:pPr indent="-30037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it" sz="4521"/>
              <a:t>Nuove strade realizzati da soggetti locali e messe nelle zone a loro più comode;</a:t>
            </a:r>
            <a:endParaRPr sz="4521"/>
          </a:p>
          <a:p>
            <a:pPr indent="-30037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t" sz="4521"/>
              <a:t>Colera a causa di assenza di fogne e pozzi inquinati;</a:t>
            </a:r>
            <a:endParaRPr sz="4521"/>
          </a:p>
          <a:p>
            <a:pPr indent="-30037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t" sz="4521"/>
              <a:t>Non rispetto delle leggi riguardanti i cimiteri;</a:t>
            </a:r>
            <a:endParaRPr sz="452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4521"/>
              <a:t>La principale debolezza del Regno era far rispettare le leggi, per questo tennero basso il prelievo fiscale. Ma questo portò lo stato ad essere privo di fondi e a sopprimere le attività non necessarie come le scuole.</a:t>
            </a:r>
            <a:endParaRPr sz="452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4150" y="1752090"/>
            <a:ext cx="4375525" cy="23002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60875"/>
            <a:ext cx="8520600" cy="54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t" sz="3000"/>
              <a:t>Il regno delle Due Sicilie - Agricoltura e territorio</a:t>
            </a:r>
            <a:endParaRPr b="1" sz="3000"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4572000" y="608675"/>
            <a:ext cx="4260300" cy="42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400"/>
              <a:t>Come per i cimiteri vi era il problema del </a:t>
            </a:r>
            <a:r>
              <a:rPr lang="it" sz="4400"/>
              <a:t>disboscamento</a:t>
            </a:r>
            <a:r>
              <a:rPr lang="it" sz="4400"/>
              <a:t> a ritmi elevatissimi che portò ad un dissesto </a:t>
            </a:r>
            <a:r>
              <a:rPr lang="it" sz="4400"/>
              <a:t>idrogeologico</a:t>
            </a:r>
            <a:r>
              <a:rPr lang="it" sz="4400"/>
              <a:t>. 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4400"/>
              <a:t>Tra le proposte di miglioramento non veniva attuato quasi niente a causa del conservatorismo dei contadini. In più il prelievo fiscale era molto alto e poteva arrivare anche al 50%.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4400"/>
              <a:t>Divisione del territorio in due aree: </a:t>
            </a:r>
            <a:endParaRPr sz="44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it" sz="4400"/>
              <a:t>Zona interna, più arretrare e condizionate dall’ambiente;</a:t>
            </a:r>
            <a:endParaRPr sz="4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t" sz="4400"/>
              <a:t>Zona esterna, costiera, inserita nel commercio internazionale.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4400"/>
              <a:t>Prodotti esportati:</a:t>
            </a:r>
            <a:endParaRPr sz="44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it" sz="4400"/>
              <a:t>Cereali, poco venduti all’estero a causa del prezzo e quindi usati per alimentare le grandi città; </a:t>
            </a:r>
            <a:endParaRPr sz="4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t" sz="4400"/>
              <a:t>Vino e agrumi, fiorente indotto che diede lavoro a molte persone;</a:t>
            </a:r>
            <a:endParaRPr sz="4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t" sz="4400"/>
              <a:t>Olio, prodotto più esportato, costituendo anche il 40% del PIL del Regno e il principale porto divenne Bari.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4400"/>
              <a:t>Per far fronte all’incremento demografico molti agricoltori iniziarono a coltivare mais e patate.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00" y="1278513"/>
            <a:ext cx="4267200" cy="258646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265500" y="205425"/>
            <a:ext cx="4045200" cy="145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t" sz="3000">
                <a:solidFill>
                  <a:schemeClr val="dk1"/>
                </a:solidFill>
              </a:rPr>
              <a:t>Il Regno delle Due Sicilie - Ferrovie e progetti di industrializzazione</a:t>
            </a:r>
            <a:endParaRPr b="1" sz="3000">
              <a:solidFill>
                <a:schemeClr val="dk1"/>
              </a:solidFill>
            </a:endParaRPr>
          </a:p>
        </p:txBody>
      </p:sp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124900" y="1784700"/>
            <a:ext cx="4318800" cy="25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>
            <p:ph idx="2" type="body"/>
          </p:nvPr>
        </p:nvSpPr>
        <p:spPr>
          <a:xfrm>
            <a:off x="4766350" y="163100"/>
            <a:ext cx="3837000" cy="43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539"/>
              <a:t>Nel 1823-1924 nel regno di Napoli venne introdotta una legislazione protezionistica sul modello inglese cercando di dare vita ad una fiorente industria tessile e metallurgica ovviamente non ci riusci a causa del sistema bancario scadente. </a:t>
            </a:r>
            <a:endParaRPr sz="4539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4539"/>
              <a:t>Chi aveva un capitale preferiva </a:t>
            </a:r>
            <a:r>
              <a:rPr lang="it" sz="4539"/>
              <a:t>investire</a:t>
            </a:r>
            <a:r>
              <a:rPr lang="it" sz="4539"/>
              <a:t> nell’estrazione dello zolfo.</a:t>
            </a:r>
            <a:endParaRPr sz="4539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4539"/>
              <a:t>Lo stato propose, fra tante cose, di iniziare a progettare una ferrovia che cominciò ad essere realizzata nel 1836.</a:t>
            </a:r>
            <a:endParaRPr sz="4539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4539"/>
              <a:t>Nel 1839 la ferrovia fu inaugurata con una locomotiva a vapore inglese chiamata “Longridge” e negli anni successivi vennero aggiunte nuove mete nell’itinerario di tale ferrovia. Il progetto però non continuò a lungo perchè si trattava soltanto di un’operazione di propaganda.</a:t>
            </a:r>
            <a:endParaRPr sz="4539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4539"/>
              <a:t>Come le ferrovia molti altri progetti si arenarono a causa dell’assenza di un mercato interno vero, aggravato dalla carenza di vie di comunicazione, dal pessimo stato delle strade e dalla povertà del popolo. </a:t>
            </a:r>
            <a:endParaRPr sz="4539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00" y="1764175"/>
            <a:ext cx="4318925" cy="2572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265500" y="152175"/>
            <a:ext cx="4045200" cy="15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chemeClr val="dk1"/>
                </a:solidFill>
              </a:rPr>
              <a:t>Il regno di Sardegna e l’unificazione italiana - Il Piemonte liberale di Cavour</a:t>
            </a:r>
            <a:endParaRPr b="1" sz="3000">
              <a:solidFill>
                <a:schemeClr val="dk1"/>
              </a:solidFill>
            </a:endParaRPr>
          </a:p>
        </p:txBody>
      </p:sp>
      <p:sp>
        <p:nvSpPr>
          <p:cNvPr id="90" name="Google Shape;90;p17"/>
          <p:cNvSpPr txBox="1"/>
          <p:nvPr>
            <p:ph idx="1" type="subTitle"/>
          </p:nvPr>
        </p:nvSpPr>
        <p:spPr>
          <a:xfrm>
            <a:off x="1052700" y="1818475"/>
            <a:ext cx="2603400" cy="33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 txBox="1"/>
          <p:nvPr>
            <p:ph idx="2" type="body"/>
          </p:nvPr>
        </p:nvSpPr>
        <p:spPr>
          <a:xfrm>
            <a:off x="4890375" y="622325"/>
            <a:ext cx="3837000" cy="444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Nel 1848 - 1849 il Regno di Sardegna fu assorbito dalla guerra e quindi solo dopo questo periodo fu possibile dedicare l’attenzione ad altro. 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100"/>
              <a:t>Il sovrano era intenzionato a seguire lo Statuto albertino ma dovette scegliere un Presidente del Consiglio.  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100"/>
              <a:t>Uno dei problemi più grandi era il rapporto Stato-Chiesa che godeva ancora di privilegi. Così il ministro Siccardi emanò delle leggi per abolire il foro ecclesiastico (tribunale della chiesa), vietare di accettare le donazioni o le eredità senza consenso statale. In più venne vietato il diritto di asili nelle chiese e nei conventi.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100"/>
              <a:t>Camillo Benso (conte di Cavour) era ministro dell’agricoltura e aveva studiato in molti paesi europei più avanzati economicamente e aveva maturato l’dea di rendere il regno simile a questi Paesi. Credeva inoltre nella superiorità del regime liberale a quello assoluto.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700" y="1675575"/>
            <a:ext cx="2603400" cy="33250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265575" y="88725"/>
            <a:ext cx="4045200" cy="14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it" sz="3000">
                <a:solidFill>
                  <a:schemeClr val="dk1"/>
                </a:solidFill>
              </a:rPr>
              <a:t>Il regno di Sardegna e l’unificazione italiana - Il Piemonte liberale di Cavour</a:t>
            </a:r>
            <a:endParaRPr sz="4080"/>
          </a:p>
        </p:txBody>
      </p:sp>
      <p:sp>
        <p:nvSpPr>
          <p:cNvPr id="98" name="Google Shape;98;p18"/>
          <p:cNvSpPr txBox="1"/>
          <p:nvPr>
            <p:ph idx="1" type="subTitle"/>
          </p:nvPr>
        </p:nvSpPr>
        <p:spPr>
          <a:xfrm>
            <a:off x="995475" y="1590225"/>
            <a:ext cx="2585400" cy="3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 txBox="1"/>
          <p:nvPr>
            <p:ph idx="2" type="body"/>
          </p:nvPr>
        </p:nvSpPr>
        <p:spPr>
          <a:xfrm>
            <a:off x="4909075" y="768475"/>
            <a:ext cx="3837000" cy="414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Cavour è un liberale moderato che guarda l’Inghilterra e la sua monarchia come modello. Credeva in un giusto mezzo tra la destra e la sinistra, credendo nelle riforme come tramite per evitare le crisi e le insurrezioni. 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100"/>
              <a:t>Così facendo raccolse molti consensi formando una maggioranza riformatrice, aperta al nuovo e moderata perchè preoccupata del rispetto dell’ordine sociale.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100"/>
              <a:t>Nel 1852 divenne Presidente del Consiglio. Da subito adottò una linea liberista e incrementò la produzione e l’esportazione dal Piemonte all’Inghilterra in cambio di manufatti industriali. Potenzia le linee </a:t>
            </a:r>
            <a:r>
              <a:rPr lang="it" sz="1100"/>
              <a:t>del</a:t>
            </a:r>
            <a:r>
              <a:rPr lang="it" sz="1100"/>
              <a:t> telegrafo e costruisce ferrovie.</a:t>
            </a:r>
            <a:br>
              <a:rPr lang="it" sz="1100"/>
            </a:br>
            <a:r>
              <a:rPr lang="it" sz="1100"/>
              <a:t>Il libero scambio comportò una forte presenza dello Stato nell’economia e un aumento della tassazione che portò il regno ad indebitarsi, non riuscendo a coprire le spese della modernizzazione del Paese.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438" y="1590225"/>
            <a:ext cx="2585325" cy="345437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490250" y="450150"/>
            <a:ext cx="820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Open Sans"/>
                <a:ea typeface="Open Sans"/>
                <a:cs typeface="Open Sans"/>
                <a:sym typeface="Open Sans"/>
              </a:rPr>
              <a:t>Cavour vuole cacciare l’Austria dal nord Italia (Lombardia e Veneto) ma non ha abbastanza forze;</a:t>
            </a:r>
            <a:br>
              <a:rPr lang="it" sz="1100">
                <a:latin typeface="Open Sans"/>
                <a:ea typeface="Open Sans"/>
                <a:cs typeface="Open Sans"/>
                <a:sym typeface="Open Sans"/>
              </a:rPr>
            </a:br>
            <a:r>
              <a:rPr lang="it" sz="1100">
                <a:latin typeface="Open Sans"/>
                <a:ea typeface="Open Sans"/>
                <a:cs typeface="Open Sans"/>
                <a:sym typeface="Open Sans"/>
              </a:rPr>
              <a:t>quindi per fare un accordo con la Francia manda dei soldati in Crimea in soccorso all’Impero Ottomano e Francia</a:t>
            </a:r>
            <a:br>
              <a:rPr lang="it" sz="1100">
                <a:latin typeface="Open Sans"/>
                <a:ea typeface="Open Sans"/>
                <a:cs typeface="Open Sans"/>
                <a:sym typeface="Open Sans"/>
              </a:rPr>
            </a:br>
            <a:r>
              <a:rPr lang="it" sz="1100">
                <a:latin typeface="Open Sans"/>
                <a:ea typeface="Open Sans"/>
                <a:cs typeface="Open Sans"/>
                <a:sym typeface="Open Sans"/>
              </a:rPr>
              <a:t>(Russia, Austria vs Impero Otttomano, Francia, Inghilterra, Regno di Sardegna).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100">
                <a:latin typeface="Open Sans"/>
                <a:ea typeface="Open Sans"/>
                <a:cs typeface="Open Sans"/>
                <a:sym typeface="Open Sans"/>
              </a:rPr>
              <a:t>La battaglia in Crimea porta pesanti perdite a entrambe le parti ma l’Impero Ottomano respinge la Russia.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100">
                <a:latin typeface="Open Sans"/>
                <a:ea typeface="Open Sans"/>
                <a:cs typeface="Open Sans"/>
                <a:sym typeface="Open Sans"/>
              </a:rPr>
              <a:t>Durante il trattato di pace a Parigi Cavour e Napoleone III accordano che se l’Austria dovesse attaccare il Regno di Sardegna la Francia gli andrebbe in soccorso e in caso di vittoria avrebbe avuto in cambio di Nizza e il Ducato di Savoia mentre il Regno di Sardegna doveva prendere possesso di Lombardia e Veneto.</a:t>
            </a:r>
            <a:br>
              <a:rPr lang="it" sz="1100">
                <a:latin typeface="Open Sans"/>
                <a:ea typeface="Open Sans"/>
                <a:cs typeface="Open Sans"/>
                <a:sym typeface="Open Sans"/>
              </a:rPr>
            </a:br>
            <a:r>
              <a:rPr lang="it" sz="1100">
                <a:latin typeface="Open Sans"/>
                <a:ea typeface="Open Sans"/>
                <a:cs typeface="Open Sans"/>
                <a:sym typeface="Open Sans"/>
              </a:rPr>
              <a:t>Napoleone III peró voleva dopo la vittoria sostituirsi all’Austria e “rubare” al Regno di Sardegna la Lombardia e il Veneto.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100">
                <a:latin typeface="Open Sans"/>
                <a:ea typeface="Open Sans"/>
                <a:cs typeface="Open Sans"/>
                <a:sym typeface="Open Sans"/>
              </a:rPr>
              <a:t>Cavour per far attaccare L’Austria si prepara per la guerra migliorando le linee ferroviarie e istituendo una forza “cacciatori delle Alpi” a cui capo mette Garibaldi. L’Austria nota questo e attacca.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100">
                <a:latin typeface="Open Sans"/>
                <a:ea typeface="Open Sans"/>
                <a:cs typeface="Open Sans"/>
                <a:sym typeface="Open Sans"/>
              </a:rPr>
              <a:t>La Francia va in soccorso del Regno di Sardegna e avendo forze di simile dimensione ci sono abbondanti perdite da entrambi le parti.</a:t>
            </a:r>
            <a:br>
              <a:rPr lang="it" sz="1100">
                <a:latin typeface="Open Sans"/>
                <a:ea typeface="Open Sans"/>
                <a:cs typeface="Open Sans"/>
                <a:sym typeface="Open Sans"/>
              </a:rPr>
            </a:br>
            <a:r>
              <a:rPr lang="it" sz="1100">
                <a:latin typeface="Open Sans"/>
                <a:ea typeface="Open Sans"/>
                <a:cs typeface="Open Sans"/>
                <a:sym typeface="Open Sans"/>
              </a:rPr>
              <a:t>La Francia non riesce a “rubare” Lombardia e Veneto dal Regno di Sardegna perché ha ricevuto grandi perdite, l’Austria non ha perso del tutto, e al Regno di Sardegna si annettono i regni della zona dell’Emilia Romagna e Toscana quindi aumentando le sue forze.</a:t>
            </a:r>
            <a:br>
              <a:rPr lang="it" sz="1100">
                <a:latin typeface="Open Sans"/>
                <a:ea typeface="Open Sans"/>
                <a:cs typeface="Open Sans"/>
                <a:sym typeface="Open Sans"/>
              </a:rPr>
            </a:br>
            <a:r>
              <a:rPr lang="it" sz="1100">
                <a:latin typeface="Open Sans"/>
                <a:ea typeface="Open Sans"/>
                <a:cs typeface="Open Sans"/>
                <a:sym typeface="Open Sans"/>
              </a:rPr>
              <a:t>Quindi la Francia si accorda con l’Austria (non a conoscenza del Regno di Sardegna) che cede al Regno di Sardegna la Lombardia, ma tiene possesso del Veneto, e poi la Francia prende possesso di Nizza e Ducato di Savoia come da accordo con il Regno di Sardegna.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265500" y="245100"/>
            <a:ext cx="40452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100">
                <a:solidFill>
                  <a:schemeClr val="dk1"/>
                </a:solidFill>
              </a:rPr>
              <a:t>Guerra di Crimea e</a:t>
            </a:r>
            <a:br>
              <a:rPr b="1" lang="it" sz="3100">
                <a:solidFill>
                  <a:schemeClr val="dk1"/>
                </a:solidFill>
              </a:rPr>
            </a:br>
            <a:r>
              <a:rPr b="1" lang="it" sz="3100">
                <a:solidFill>
                  <a:schemeClr val="dk1"/>
                </a:solidFill>
              </a:rPr>
              <a:t>accordi con la Francia</a:t>
            </a:r>
            <a:endParaRPr/>
          </a:p>
        </p:txBody>
      </p:sp>
      <p:sp>
        <p:nvSpPr>
          <p:cNvPr id="111" name="Google Shape;111;p2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Cavour vuole cacciare l’Austria dal nord Italia (Lombardia e Veneto) ma non ha abbastanza forze;</a:t>
            </a:r>
            <a:br>
              <a:rPr lang="it" sz="1100"/>
            </a:br>
            <a:r>
              <a:rPr lang="it" sz="1100"/>
              <a:t>quindi per fare un accordo con la Francia manda dei soldati in Crimea in soccorso all’Impero Ottomano e Francia (Russia, Austria vs Impero Otttomano, Francia, Inghilterra, Regno di Sardegna).</a:t>
            </a:r>
            <a:endParaRPr sz="1100"/>
          </a:p>
          <a:p>
            <a:pPr indent="0" lvl="0" marL="0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100"/>
              <a:t>La battaglia in Crimea porta pesanti perdite a entrambe le parti ma l’Impero Ottomano respinge la Russia.</a:t>
            </a:r>
            <a:endParaRPr sz="1100"/>
          </a:p>
          <a:p>
            <a:pPr indent="0" lvl="0" marL="0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/>
              <a:t>Durante il trattato di pace a Parigi Cavour e Napoleone III accordano che se l’Austria dovesse attaccare il Regno di Sardegna la Francia gli andrebbe in soccorso e in caso di vittoria avrebbe avuto in cambio di Nizza e il Ducato di Savoia mentre il Regno di Sardegna doveva prendere possesso di Lombardia e Veneto.</a:t>
            </a:r>
            <a:endParaRPr sz="1100"/>
          </a:p>
          <a:p>
            <a:pPr indent="0" lvl="0" marL="0" marR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100"/>
              <a:t>Napoleone III peró voleva dopo la vittoria sostituirsi all’Austria e “rubare” al Regno di Sardegna la Lombardia e il Veneto.</a:t>
            </a:r>
            <a:endParaRPr sz="1100"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500" y="1365400"/>
            <a:ext cx="4045200" cy="323616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194625" y="4540800"/>
            <a:ext cx="2802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latin typeface="Open Sans"/>
                <a:ea typeface="Open Sans"/>
                <a:cs typeface="Open Sans"/>
                <a:sym typeface="Open Sans"/>
              </a:rPr>
              <a:t>La romania non centra ma non ho trovato un’altra cartina</a:t>
            </a:r>
            <a:endParaRPr sz="7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265500" y="192375"/>
            <a:ext cx="4045200" cy="102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100">
                <a:solidFill>
                  <a:schemeClr val="dk1"/>
                </a:solidFill>
              </a:rPr>
              <a:t>Guerra con l’Austria e</a:t>
            </a:r>
            <a:br>
              <a:rPr b="1" lang="it" sz="3100">
                <a:solidFill>
                  <a:schemeClr val="dk1"/>
                </a:solidFill>
              </a:rPr>
            </a:br>
            <a:r>
              <a:rPr b="1" lang="it" sz="3100">
                <a:solidFill>
                  <a:schemeClr val="dk1"/>
                </a:solidFill>
              </a:rPr>
              <a:t>Ripresa della Lombardia</a:t>
            </a:r>
            <a:endParaRPr/>
          </a:p>
        </p:txBody>
      </p:sp>
      <p:sp>
        <p:nvSpPr>
          <p:cNvPr id="119" name="Google Shape;119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it"/>
              <a:t>Cavour per far attaccare L’Austria si prepara per la guerra migliorando le linee ferroviarie e istituendo una forza “cacciatori delle Alpi” a cui capo mette Garibaldi. L’Austria nota questo e attacca.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it"/>
              <a:t>La Francia va in soccorso del Regno di Sardegna e avendo forze di simile dimensione ci sono abbondanti perdite da entrambi le parti.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it"/>
              <a:t>La Francia non riesce a “rubare” Lombardia e Veneto dal Regno di Sardegna perché ha ricevuto grandi perdite, l’Austria non ha perso del tutto, e al Regno di Sardegna si annettono i ducati della zona dell’Emilia Romagna e Toscana quindi aumentando le sue forze.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/>
              <a:t>Quindi la Francia si accorda con l’Austria (non a conoscenza del Regno di Sardegna) che cede al Regno di Sardegna la Lombardia, ma tiene possesso del Veneto, e poi la Francia prende possesso di Nizza e Ducato di Savoia come da accordo con il Regno di Sardegna.</a:t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25" y="1468125"/>
            <a:ext cx="4381102" cy="28451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